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00" r:id="rId2"/>
    <p:sldId id="301" r:id="rId3"/>
    <p:sldId id="302" r:id="rId4"/>
    <p:sldId id="286" r:id="rId5"/>
    <p:sldId id="289" r:id="rId6"/>
    <p:sldId id="288" r:id="rId7"/>
    <p:sldId id="285" r:id="rId8"/>
    <p:sldId id="290" r:id="rId9"/>
    <p:sldId id="292" r:id="rId10"/>
    <p:sldId id="291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3" r:id="rId19"/>
    <p:sldId id="274" r:id="rId20"/>
  </p:sldIdLst>
  <p:sldSz cx="9144000" cy="6858000" type="letter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CC00"/>
    <a:srgbClr val="CC3300"/>
    <a:srgbClr val="FF3300"/>
    <a:srgbClr val="FF9900"/>
    <a:srgbClr val="0099FF"/>
    <a:srgbClr val="00CC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4545" autoAdjust="0"/>
  </p:normalViewPr>
  <p:slideViewPr>
    <p:cSldViewPr>
      <p:cViewPr varScale="1">
        <p:scale>
          <a:sx n="88" d="100"/>
          <a:sy n="88" d="100"/>
        </p:scale>
        <p:origin x="178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3597FC9-B44F-0E44-9BD1-DF22D6E192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1E579C-98D4-0842-A8C0-94AAFC4118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3B9FD6-5560-A140-B074-A4A316C4AF24}" type="datetimeFigureOut">
              <a:rPr lang="en-US" smtClean="0"/>
              <a:t>2/1/21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5EA9CF-0AA9-6644-BD0B-0C75C038852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1E352B-A60B-E64D-A96A-6C90B1066E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EABBA1-F30D-EF41-912A-8207E506C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749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2E75CCD-87C4-9848-AAAD-7757B44C7F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8613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5350BB3-9ECC-4C48-9A99-DC98B9AFC835}" type="slidenum">
              <a:rPr lang="en-US"/>
              <a:pPr eaLnBrk="1" hangingPunct="1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5350BB3-9ECC-4C48-9A99-DC98B9AFC835}" type="slidenum">
              <a:rPr lang="en-US"/>
              <a:pPr eaLnBrk="1" hangingPunct="1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E583D20-7ED3-6F4E-9C8F-C7CE53B062A8}" type="slidenum">
              <a:rPr lang="en-US"/>
              <a:pPr eaLnBrk="1" hangingPunct="1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26288F5-10D2-B84D-BD45-ABB3566B9321}" type="slidenum">
              <a:rPr lang="en-US"/>
              <a:pPr eaLnBrk="1" hangingPunct="1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E583D20-7ED3-6F4E-9C8F-C7CE53B062A8}" type="slidenum">
              <a:rPr lang="en-US"/>
              <a:pPr eaLnBrk="1" hangingPunct="1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E583D20-7ED3-6F4E-9C8F-C7CE53B062A8}" type="slidenum">
              <a:rPr lang="en-US"/>
              <a:pPr eaLnBrk="1" hangingPunct="1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2E2AD6F-21DB-DA47-BCBD-B328D5D1607C}" type="slidenum">
              <a:rPr lang="en-US"/>
              <a:pPr eaLnBrk="1" hangingPunct="1"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8644A3-3A5B-8242-AEEB-41C5B7AD33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85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3" name="Rectangle 8"/>
          <p:cNvSpPr>
            <a:spLocks noChangeArrowheads="1"/>
          </p:cNvSpPr>
          <p:nvPr userDrawn="1"/>
        </p:nvSpPr>
        <p:spPr bwMode="auto">
          <a:xfrm>
            <a:off x="76200" y="533400"/>
            <a:ext cx="8991600" cy="6248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4953000" y="0"/>
            <a:ext cx="4191000" cy="12525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graphicFrame>
        <p:nvGraphicFramePr>
          <p:cNvPr id="5" name="Object 7"/>
          <p:cNvGraphicFramePr>
            <a:graphicFrameLocks noChangeAspect="1"/>
          </p:cNvGraphicFramePr>
          <p:nvPr userDrawn="1"/>
        </p:nvGraphicFramePr>
        <p:xfrm>
          <a:off x="76200" y="0"/>
          <a:ext cx="4999038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Photo Editor Photo" r:id="rId3" imgW="6200000" imgH="2257740" progId="MSPhotoEd.3">
                  <p:embed/>
                </p:oleObj>
              </mc:Choice>
              <mc:Fallback>
                <p:oleObj name="Photo Editor Photo" r:id="rId3" imgW="6200000" imgH="2257740" progId="MSPhotoEd.3">
                  <p:embed/>
                  <p:pic>
                    <p:nvPicPr>
                      <p:cNvPr id="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0"/>
                        <a:ext cx="4999038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76200" y="76200"/>
            <a:ext cx="8991600" cy="6705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7FD39A-B367-6F45-BB44-0B006E1987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59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A50968-0835-A54C-8E0D-D6EC345655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187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D20A23-5B81-A340-8E5A-B2D23F734A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4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8BC938-6D67-F446-8F16-BDF7C1B19E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49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9AA715-A9AA-7644-932C-08C67459A0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40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91C7F4-E6FD-D141-B70C-DCA572E039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45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4C20CE-785A-9040-BBB2-A689DDB63C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359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DBA235-4AB8-234D-B930-64C4F789D0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301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0F66B8-E1D4-DE43-A532-C688BEDEF7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533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8403B1-11AB-7345-A219-B2EC4E214C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610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652ED3-E034-344D-A478-F2C862DD5B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95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3" name="Rectangle 8"/>
          <p:cNvSpPr>
            <a:spLocks noChangeArrowheads="1"/>
          </p:cNvSpPr>
          <p:nvPr userDrawn="1"/>
        </p:nvSpPr>
        <p:spPr bwMode="auto">
          <a:xfrm>
            <a:off x="76200" y="533400"/>
            <a:ext cx="8991600" cy="6248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4953000" y="0"/>
            <a:ext cx="4191000" cy="12525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graphicFrame>
        <p:nvGraphicFramePr>
          <p:cNvPr id="5" name="Object 7"/>
          <p:cNvGraphicFramePr>
            <a:graphicFrameLocks noChangeAspect="1"/>
          </p:cNvGraphicFramePr>
          <p:nvPr userDrawn="1"/>
        </p:nvGraphicFramePr>
        <p:xfrm>
          <a:off x="76200" y="0"/>
          <a:ext cx="4999038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Photo Editor Photo" r:id="rId3" imgW="6200000" imgH="2257740" progId="MSPhotoEd.3">
                  <p:embed/>
                </p:oleObj>
              </mc:Choice>
              <mc:Fallback>
                <p:oleObj name="Photo Editor Photo" r:id="rId3" imgW="6200000" imgH="2257740" progId="MSPhotoEd.3">
                  <p:embed/>
                  <p:pic>
                    <p:nvPicPr>
                      <p:cNvPr id="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0"/>
                        <a:ext cx="4999038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E5A8F9-14A2-3645-B0E7-EFD60F7824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464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97612E-53A3-2D4A-85D6-397C1134CE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628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027" name="Rectangle 8"/>
          <p:cNvSpPr>
            <a:spLocks noChangeArrowheads="1"/>
          </p:cNvSpPr>
          <p:nvPr/>
        </p:nvSpPr>
        <p:spPr bwMode="auto">
          <a:xfrm>
            <a:off x="76200" y="533400"/>
            <a:ext cx="8991600" cy="6248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0"/>
            <a:ext cx="8229600" cy="399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F5694F4-3099-624D-8698-0741EE5D660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4953000" y="0"/>
            <a:ext cx="4191000" cy="12525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graphicFrame>
        <p:nvGraphicFramePr>
          <p:cNvPr id="4" name="Object 7"/>
          <p:cNvGraphicFramePr>
            <a:graphicFrameLocks noChangeAspect="1"/>
          </p:cNvGraphicFramePr>
          <p:nvPr/>
        </p:nvGraphicFramePr>
        <p:xfrm>
          <a:off x="76200" y="0"/>
          <a:ext cx="4999038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hoto Editor Photo" r:id="rId17" imgW="6200000" imgH="2257740" progId="MSPhotoEd.3">
                  <p:embed/>
                </p:oleObj>
              </mc:Choice>
              <mc:Fallback>
                <p:oleObj name="Photo Editor Photo" r:id="rId17" imgW="6200000" imgH="2257740" progId="MSPhotoEd.3">
                  <p:embed/>
                  <p:pic>
                    <p:nvPicPr>
                      <p:cNvPr id="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0"/>
                        <a:ext cx="4999038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7" r:id="rId8"/>
    <p:sldLayoutId id="2147483752" r:id="rId9"/>
    <p:sldLayoutId id="2147483758" r:id="rId10"/>
    <p:sldLayoutId id="2147483753" r:id="rId11"/>
    <p:sldLayoutId id="2147483754" r:id="rId12"/>
    <p:sldLayoutId id="2147483755" r:id="rId13"/>
    <p:sldLayoutId id="2147483756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ppyspine.us/2013/04/why-criss-cross-apple-sauce-is-bad-for-school-children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robbin@robbinmarcusmusic.com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robbinlmarcus.com/alexander-technique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exandertechnique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obbinlmarcus.com/" TargetMode="External"/><Relationship Id="rId5" Type="http://schemas.openxmlformats.org/officeDocument/2006/relationships/hyperlink" Target="https://www.ati-net.com/index.php" TargetMode="External"/><Relationship Id="rId4" Type="http://schemas.openxmlformats.org/officeDocument/2006/relationships/hyperlink" Target="http://www.robbinlmarcus.com/alexander-technique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600200"/>
            <a:ext cx="80772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</a:pPr>
            <a:r>
              <a:rPr lang="en-US" sz="3600" b="1" dirty="0"/>
              <a:t>Alexander Technique</a:t>
            </a:r>
          </a:p>
          <a:p>
            <a:pPr algn="ctr" eaLnBrk="1" hangingPunct="1">
              <a:buFontTx/>
              <a:buNone/>
            </a:pPr>
            <a:r>
              <a:rPr lang="en-US" sz="3600" b="1" dirty="0"/>
              <a:t>for Music Teachers</a:t>
            </a:r>
          </a:p>
          <a:p>
            <a:pPr algn="ctr">
              <a:buNone/>
            </a:pPr>
            <a:endParaRPr lang="en-US" b="1" dirty="0"/>
          </a:p>
          <a:p>
            <a:pPr algn="ctr">
              <a:buNone/>
            </a:pPr>
            <a:r>
              <a:rPr lang="en-US" sz="2400" b="1" dirty="0"/>
              <a:t>Teaching Comfortably While Remaining Highly Organized</a:t>
            </a:r>
            <a:r>
              <a:rPr lang="en-US" sz="2400" dirty="0"/>
              <a:t> </a:t>
            </a:r>
            <a:endParaRPr lang="en-US" sz="2400" b="1" dirty="0"/>
          </a:p>
          <a:p>
            <a:pPr algn="ctr">
              <a:buNone/>
            </a:pPr>
            <a:endParaRPr lang="en-US" b="1" dirty="0"/>
          </a:p>
          <a:p>
            <a:pPr algn="ctr" eaLnBrk="1" hangingPunct="1">
              <a:buFontTx/>
              <a:buNone/>
            </a:pPr>
            <a:r>
              <a:rPr lang="en-US" sz="2000" b="1" dirty="0"/>
              <a:t>Presented Virtually</a:t>
            </a:r>
          </a:p>
          <a:p>
            <a:pPr algn="ctr" eaLnBrk="1" hangingPunct="1">
              <a:buFontTx/>
              <a:buNone/>
            </a:pPr>
            <a:r>
              <a:rPr lang="en-US" sz="2000" b="1" dirty="0"/>
              <a:t>February 20, 2021</a:t>
            </a:r>
          </a:p>
          <a:p>
            <a:pPr algn="ctr" eaLnBrk="1" hangingPunct="1">
              <a:buFontTx/>
              <a:buNone/>
            </a:pPr>
            <a:endParaRPr lang="en-US" sz="2000" b="1" dirty="0"/>
          </a:p>
          <a:p>
            <a:pPr algn="ctr" eaLnBrk="1" hangingPunct="1">
              <a:buFontTx/>
              <a:buNone/>
            </a:pPr>
            <a:r>
              <a:rPr lang="en-US" sz="2000" b="1" dirty="0"/>
              <a:t>For the </a:t>
            </a:r>
            <a:r>
              <a:rPr lang="en-US" sz="2000" b="1" dirty="0" err="1"/>
              <a:t>Kodály</a:t>
            </a:r>
            <a:r>
              <a:rPr lang="en-US" sz="2000" b="1" dirty="0"/>
              <a:t> Educators of Southern New England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10200" y="152400"/>
            <a:ext cx="327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Robbin L. Marcus</a:t>
            </a:r>
          </a:p>
          <a:p>
            <a:endParaRPr lang="en-US" sz="2000" b="1" dirty="0"/>
          </a:p>
          <a:p>
            <a:r>
              <a:rPr lang="en-US" sz="2000" b="1" dirty="0" err="1"/>
              <a:t>www.robbinlmarcus.com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10410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76200"/>
            <a:ext cx="3962400" cy="1143000"/>
          </a:xfrm>
        </p:spPr>
        <p:txBody>
          <a:bodyPr/>
          <a:lstStyle/>
          <a:p>
            <a:pPr algn="l"/>
            <a:r>
              <a:rPr lang="en-US" sz="3200" b="1" dirty="0"/>
              <a:t>Spine Health </a:t>
            </a:r>
            <a:r>
              <a:rPr lang="en-US" sz="2800" dirty="0"/>
              <a:t>=  10 </a:t>
            </a:r>
            <a:r>
              <a:rPr lang="en-US" sz="2800" dirty="0" err="1"/>
              <a:t>lbs</a:t>
            </a:r>
            <a:r>
              <a:rPr lang="en-US" sz="2800" dirty="0"/>
              <a:t> of pressure per inch</a:t>
            </a:r>
          </a:p>
        </p:txBody>
      </p:sp>
      <p:pic>
        <p:nvPicPr>
          <p:cNvPr id="3" name="Picture 2" descr="580987_361647280539360_691192471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752600"/>
            <a:ext cx="6615485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930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37353"/>
            <a:ext cx="3657600" cy="1105647"/>
          </a:xfrm>
        </p:spPr>
        <p:txBody>
          <a:bodyPr/>
          <a:lstStyle/>
          <a:p>
            <a:r>
              <a:rPr lang="en-US" sz="3200" dirty="0"/>
              <a:t>Where </a:t>
            </a:r>
            <a:r>
              <a:rPr lang="en-US" sz="3200"/>
              <a:t>and how we </a:t>
            </a:r>
            <a:r>
              <a:rPr lang="en-US" sz="3200" dirty="0"/>
              <a:t>spend our time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61722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366FF"/>
                </a:solidFill>
              </a:rPr>
              <a:t>Head forward posture</a:t>
            </a:r>
            <a:r>
              <a:rPr lang="en-US" dirty="0">
                <a:solidFill>
                  <a:srgbClr val="FF0000"/>
                </a:solidFill>
              </a:rPr>
              <a:t>		</a:t>
            </a:r>
            <a:r>
              <a:rPr lang="en-US" b="1" dirty="0">
                <a:solidFill>
                  <a:srgbClr val="3366FF"/>
                </a:solidFill>
              </a:rPr>
              <a:t>Properly aligned use</a:t>
            </a:r>
          </a:p>
        </p:txBody>
      </p:sp>
      <p:pic>
        <p:nvPicPr>
          <p:cNvPr id="5" name="Picture 4" descr="computer 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00200"/>
            <a:ext cx="6934200" cy="488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383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0"/>
            <a:ext cx="4114800" cy="1219200"/>
          </a:xfrm>
        </p:spPr>
        <p:txBody>
          <a:bodyPr/>
          <a:lstStyle/>
          <a:p>
            <a:r>
              <a:rPr lang="en-US" dirty="0"/>
              <a:t>Alternatives:</a:t>
            </a:r>
          </a:p>
        </p:txBody>
      </p:sp>
      <p:pic>
        <p:nvPicPr>
          <p:cNvPr id="3" name="Picture 2" descr="DSC_9224-199x3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905000"/>
            <a:ext cx="2881122" cy="4343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81600" y="1600200"/>
            <a:ext cx="32004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     Squatting</a:t>
            </a:r>
          </a:p>
          <a:p>
            <a:r>
              <a:rPr lang="en-US" sz="2400" b="1" dirty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sz="2400" b="1" dirty="0"/>
              <a:t>Allows length of spine</a:t>
            </a:r>
          </a:p>
          <a:p>
            <a:pPr marL="285750" indent="-285750">
              <a:buFont typeface="Arial"/>
              <a:buChar char="•"/>
            </a:pPr>
            <a:r>
              <a:rPr lang="en-US" sz="2400" b="1" dirty="0"/>
              <a:t>Good for hip flexibility</a:t>
            </a:r>
          </a:p>
          <a:p>
            <a:pPr marL="285750" indent="-285750">
              <a:buFont typeface="Arial"/>
              <a:buChar char="•"/>
            </a:pPr>
            <a:r>
              <a:rPr lang="en-US" sz="2400" b="1" dirty="0"/>
              <a:t>Most natural seated position of mankind</a:t>
            </a:r>
          </a:p>
          <a:p>
            <a:pPr marL="285750" indent="-285750">
              <a:buFont typeface="Arial"/>
              <a:buChar char="•"/>
            </a:pPr>
            <a:r>
              <a:rPr lang="en-US" sz="2400" b="1" dirty="0"/>
              <a:t>FM Alexander called squatting “our birthright”.</a:t>
            </a:r>
          </a:p>
        </p:txBody>
      </p:sp>
    </p:spTree>
    <p:extLst>
      <p:ext uri="{BB962C8B-B14F-4D97-AF65-F5344CB8AC3E}">
        <p14:creationId xmlns:p14="http://schemas.microsoft.com/office/powerpoint/2010/main" val="3458636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0"/>
            <a:ext cx="4114800" cy="1219200"/>
          </a:xfrm>
        </p:spPr>
        <p:txBody>
          <a:bodyPr/>
          <a:lstStyle/>
          <a:p>
            <a:r>
              <a:rPr lang="en-US" dirty="0"/>
              <a:t>Alternatives: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81600" y="1600200"/>
            <a:ext cx="32004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     Side Seat</a:t>
            </a:r>
          </a:p>
          <a:p>
            <a:r>
              <a:rPr lang="en-US" sz="2400" b="1" dirty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sz="2400" b="1" dirty="0"/>
              <a:t>Allows length of spine</a:t>
            </a:r>
          </a:p>
          <a:p>
            <a:pPr marL="285750" indent="-285750">
              <a:buFont typeface="Arial"/>
              <a:buChar char="•"/>
            </a:pPr>
            <a:r>
              <a:rPr lang="en-US" sz="2400" b="1" dirty="0"/>
              <a:t>Allows for postural muscles to stretch</a:t>
            </a:r>
          </a:p>
          <a:p>
            <a:pPr marL="285750" indent="-285750">
              <a:buFont typeface="Arial"/>
              <a:buChar char="•"/>
            </a:pPr>
            <a:r>
              <a:rPr lang="en-US" sz="2400" b="1" dirty="0"/>
              <a:t>Easier on the spine than cross legged done poorly.</a:t>
            </a:r>
          </a:p>
        </p:txBody>
      </p:sp>
      <p:pic>
        <p:nvPicPr>
          <p:cNvPr id="5" name="Picture 4" descr="DSC_9230-199x3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905000"/>
            <a:ext cx="2881122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726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0"/>
            <a:ext cx="4114800" cy="1219200"/>
          </a:xfrm>
        </p:spPr>
        <p:txBody>
          <a:bodyPr/>
          <a:lstStyle/>
          <a:p>
            <a:r>
              <a:rPr lang="en-US" dirty="0"/>
              <a:t>Alternatives: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81600" y="1600200"/>
            <a:ext cx="32004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  Modified Side Seat</a:t>
            </a:r>
          </a:p>
          <a:p>
            <a:r>
              <a:rPr lang="en-US" sz="2400" b="1" dirty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sz="2400" b="1" dirty="0"/>
              <a:t>Allows the child to hold onto one leg to rest the muscles of the back.</a:t>
            </a:r>
          </a:p>
          <a:p>
            <a:pPr marL="285750" indent="-285750">
              <a:buFont typeface="Arial"/>
              <a:buChar char="•"/>
            </a:pPr>
            <a:r>
              <a:rPr lang="en-US" sz="2400" b="1" dirty="0"/>
              <a:t>Spine is still long.</a:t>
            </a:r>
          </a:p>
        </p:txBody>
      </p:sp>
      <p:pic>
        <p:nvPicPr>
          <p:cNvPr id="3" name="Picture 2" descr="DSC_9233-199x3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905000"/>
            <a:ext cx="25273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148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0"/>
            <a:ext cx="4114800" cy="1219200"/>
          </a:xfrm>
        </p:spPr>
        <p:txBody>
          <a:bodyPr/>
          <a:lstStyle/>
          <a:p>
            <a:r>
              <a:rPr lang="en-US" dirty="0"/>
              <a:t>Alternatives: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81600" y="1600200"/>
            <a:ext cx="32004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  Diamond Seat</a:t>
            </a:r>
          </a:p>
          <a:p>
            <a:r>
              <a:rPr lang="en-US" sz="2400" b="1" dirty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sz="2400" b="1" dirty="0"/>
              <a:t>Helps the child find his </a:t>
            </a:r>
            <a:r>
              <a:rPr lang="en-US" sz="2400" b="1" dirty="0" err="1"/>
              <a:t>sitz</a:t>
            </a:r>
            <a:r>
              <a:rPr lang="en-US" sz="2400" b="1" dirty="0"/>
              <a:t> bones.</a:t>
            </a:r>
          </a:p>
          <a:p>
            <a:pPr marL="285750" indent="-285750">
              <a:buFont typeface="Arial"/>
              <a:buChar char="•"/>
            </a:pPr>
            <a:r>
              <a:rPr lang="en-US" sz="2400" b="1" dirty="0"/>
              <a:t>Improved spine length over other positions</a:t>
            </a:r>
          </a:p>
          <a:p>
            <a:pPr marL="285750" indent="-285750">
              <a:buFont typeface="Arial"/>
              <a:buChar char="•"/>
            </a:pPr>
            <a:r>
              <a:rPr lang="en-US" sz="2400" b="1" dirty="0"/>
              <a:t>Keeps the hamstrings flexible.</a:t>
            </a:r>
          </a:p>
        </p:txBody>
      </p:sp>
      <p:pic>
        <p:nvPicPr>
          <p:cNvPr id="5" name="Picture 4" descr="DSC_9234-199x3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828800"/>
            <a:ext cx="2881122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428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0"/>
            <a:ext cx="4114800" cy="1219200"/>
          </a:xfrm>
        </p:spPr>
        <p:txBody>
          <a:bodyPr/>
          <a:lstStyle/>
          <a:p>
            <a:r>
              <a:rPr lang="en-US" dirty="0"/>
              <a:t>Alternatives: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81600" y="1600200"/>
            <a:ext cx="3200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  Rest Position</a:t>
            </a:r>
          </a:p>
          <a:p>
            <a:r>
              <a:rPr lang="en-US" sz="2400" b="1" dirty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sz="2400" b="1" dirty="0"/>
              <a:t>Allows the child to rest the postural muscles.</a:t>
            </a:r>
          </a:p>
          <a:p>
            <a:pPr marL="285750" indent="-285750">
              <a:buFont typeface="Arial"/>
              <a:buChar char="•"/>
            </a:pPr>
            <a:r>
              <a:rPr lang="en-US" sz="2400" b="1" dirty="0"/>
              <a:t>Child’s pose in yoga.</a:t>
            </a:r>
          </a:p>
        </p:txBody>
      </p:sp>
      <p:pic>
        <p:nvPicPr>
          <p:cNvPr id="3" name="Picture 2" descr="DSC_9241-300x19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09800"/>
            <a:ext cx="4343400" cy="28811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5486400"/>
            <a:ext cx="87456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Photos courtesy of Kristen Fryer, from her blog post: </a:t>
            </a:r>
          </a:p>
          <a:p>
            <a:endParaRPr lang="en-US" b="1" dirty="0">
              <a:hlinkClick r:id="rId3"/>
            </a:endParaRPr>
          </a:p>
          <a:p>
            <a:r>
              <a:rPr lang="en-US" b="1" dirty="0">
                <a:hlinkClick r:id="rId3"/>
              </a:rPr>
              <a:t>http://www.happyspine.us/2013/04/why-criss-cross-apple-sauce-is-bad-for-school-children/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149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9145_10151703369226917_798874598_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9600"/>
            <a:ext cx="8750226" cy="5797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4" name="Straight Arrow Connector 3"/>
          <p:cNvCxnSpPr/>
          <p:nvPr/>
        </p:nvCxnSpPr>
        <p:spPr>
          <a:xfrm>
            <a:off x="457200" y="2133600"/>
            <a:ext cx="228600" cy="129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286000" y="5410200"/>
            <a:ext cx="5334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953000" y="4724400"/>
            <a:ext cx="1524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533400" y="5257800"/>
            <a:ext cx="6096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Rectangular Callout 23"/>
          <p:cNvSpPr/>
          <p:nvPr/>
        </p:nvSpPr>
        <p:spPr>
          <a:xfrm>
            <a:off x="381000" y="1295400"/>
            <a:ext cx="914400" cy="612648"/>
          </a:xfrm>
          <a:prstGeom prst="wedge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0000"/>
                </a:solidFill>
              </a:rPr>
              <a:t>Criss</a:t>
            </a:r>
            <a:r>
              <a:rPr lang="en-US" dirty="0"/>
              <a:t> </a:t>
            </a:r>
            <a:r>
              <a:rPr lang="en-US" dirty="0">
                <a:solidFill>
                  <a:srgbClr val="000000"/>
                </a:solidFill>
              </a:rPr>
              <a:t>Cross</a:t>
            </a:r>
          </a:p>
        </p:txBody>
      </p:sp>
      <p:sp>
        <p:nvSpPr>
          <p:cNvPr id="25" name="Rounded Rectangular Callout 24"/>
          <p:cNvSpPr/>
          <p:nvPr/>
        </p:nvSpPr>
        <p:spPr>
          <a:xfrm>
            <a:off x="457200" y="5791200"/>
            <a:ext cx="1447800" cy="612648"/>
          </a:xfrm>
          <a:prstGeom prst="wedgeRoundRectCallout">
            <a:avLst>
              <a:gd name="adj1" fmla="val -30637"/>
              <a:gd name="adj2" fmla="val -6919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Modified Child  Pose</a:t>
            </a:r>
          </a:p>
        </p:txBody>
      </p:sp>
      <p:sp>
        <p:nvSpPr>
          <p:cNvPr id="26" name="Rounded Rectangular Callout 25"/>
          <p:cNvSpPr/>
          <p:nvPr/>
        </p:nvSpPr>
        <p:spPr>
          <a:xfrm>
            <a:off x="2590800" y="5715000"/>
            <a:ext cx="1524000" cy="609600"/>
          </a:xfrm>
          <a:prstGeom prst="wedgeRoundRectCallout">
            <a:avLst>
              <a:gd name="adj1" fmla="val -15931"/>
              <a:gd name="adj2" fmla="val -108374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  <a:p>
            <a:r>
              <a:rPr lang="en-US" dirty="0">
                <a:solidFill>
                  <a:srgbClr val="000000"/>
                </a:solidFill>
              </a:rPr>
              <a:t>Modified</a:t>
            </a:r>
          </a:p>
          <a:p>
            <a:r>
              <a:rPr lang="en-US" dirty="0">
                <a:solidFill>
                  <a:srgbClr val="000000"/>
                </a:solidFill>
              </a:rPr>
              <a:t>Side Seat</a:t>
            </a:r>
          </a:p>
          <a:p>
            <a:endParaRPr lang="en-US" dirty="0"/>
          </a:p>
        </p:txBody>
      </p:sp>
      <p:sp>
        <p:nvSpPr>
          <p:cNvPr id="29" name="Rounded Rectangular Callout 28"/>
          <p:cNvSpPr/>
          <p:nvPr/>
        </p:nvSpPr>
        <p:spPr>
          <a:xfrm>
            <a:off x="5334000" y="5867400"/>
            <a:ext cx="1752600" cy="612648"/>
          </a:xfrm>
          <a:prstGeom prst="wedgeRoundRectCallout">
            <a:avLst>
              <a:gd name="adj1" fmla="val -71771"/>
              <a:gd name="adj2" fmla="val -11309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Diamond Seat</a:t>
            </a:r>
          </a:p>
        </p:txBody>
      </p:sp>
    </p:spTree>
    <p:extLst>
      <p:ext uri="{BB962C8B-B14F-4D97-AF65-F5344CB8AC3E}">
        <p14:creationId xmlns:p14="http://schemas.microsoft.com/office/powerpoint/2010/main" val="400058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A02AE-79F6-4E9B-A6B7-A65C09D54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8141" y="106550"/>
            <a:ext cx="3388659" cy="1311088"/>
          </a:xfrm>
        </p:spPr>
        <p:txBody>
          <a:bodyPr anchor="t"/>
          <a:lstStyle/>
          <a:p>
            <a:r>
              <a:rPr lang="en-US" sz="3200" b="1" dirty="0">
                <a:ea typeface="ＭＳ Ｐゴシック"/>
              </a:rPr>
              <a:t>About </a:t>
            </a:r>
            <a:br>
              <a:rPr lang="en-US" sz="3200" b="1" dirty="0">
                <a:ea typeface="ＭＳ Ｐゴシック"/>
              </a:rPr>
            </a:br>
            <a:r>
              <a:rPr lang="en-US" sz="3200" b="1" dirty="0">
                <a:ea typeface="ＭＳ Ｐゴシック"/>
              </a:rPr>
              <a:t>Robbin Marcus</a:t>
            </a:r>
            <a:endParaRPr lang="en-US" sz="3200" b="1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36C84F96-3B84-4DC6-9601-A0FF66262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46" y="1842247"/>
            <a:ext cx="2742514" cy="4114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ADF864-0690-4658-A1E5-F5A5B860BEB2}"/>
              </a:ext>
            </a:extLst>
          </p:cNvPr>
          <p:cNvSpPr txBox="1"/>
          <p:nvPr/>
        </p:nvSpPr>
        <p:spPr>
          <a:xfrm>
            <a:off x="3116356" y="1653988"/>
            <a:ext cx="5819214" cy="452431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latin typeface="Arial"/>
                <a:ea typeface="ＭＳ Ｐゴシック"/>
                <a:cs typeface="Arial"/>
              </a:rPr>
              <a:t>Robbin Marcus is an ATI Certified Alexander Technique Teacher with a studio in Decatur, GA.</a:t>
            </a:r>
          </a:p>
          <a:p>
            <a:endParaRPr lang="en-US" b="1" dirty="0"/>
          </a:p>
          <a:p>
            <a:r>
              <a:rPr lang="en-US" b="1" dirty="0">
                <a:latin typeface="Arial"/>
                <a:ea typeface="ＭＳ Ｐゴシック"/>
                <a:cs typeface="Arial"/>
              </a:rPr>
              <a:t>Robbin teaches private lessons virtually from her home until further notice.</a:t>
            </a:r>
          </a:p>
          <a:p>
            <a:endParaRPr lang="en-US" b="1" dirty="0"/>
          </a:p>
          <a:p>
            <a:r>
              <a:rPr lang="en-US" b="1" dirty="0">
                <a:latin typeface="Arial"/>
                <a:ea typeface="ＭＳ Ｐゴシック"/>
                <a:cs typeface="Arial"/>
              </a:rPr>
              <a:t>Contact information:</a:t>
            </a:r>
            <a:endParaRPr lang="en-US" b="1" dirty="0"/>
          </a:p>
          <a:p>
            <a:r>
              <a:rPr lang="en-US" b="1" dirty="0">
                <a:latin typeface="Arial"/>
                <a:ea typeface="ＭＳ Ｐゴシック"/>
                <a:cs typeface="Arial"/>
              </a:rPr>
              <a:t>Phone: </a:t>
            </a:r>
            <a:r>
              <a:rPr lang="en-US" dirty="0">
                <a:latin typeface="Arial"/>
                <a:ea typeface="ＭＳ Ｐゴシック"/>
                <a:cs typeface="Arial"/>
              </a:rPr>
              <a:t>670-720-8717</a:t>
            </a:r>
          </a:p>
          <a:p>
            <a:r>
              <a:rPr lang="en-US" b="1" dirty="0">
                <a:latin typeface="Arial"/>
                <a:ea typeface="ＭＳ Ｐゴシック"/>
                <a:cs typeface="Arial"/>
              </a:rPr>
              <a:t>Email: </a:t>
            </a:r>
            <a:r>
              <a:rPr lang="en-US" dirty="0">
                <a:latin typeface="Arial"/>
                <a:ea typeface="ＭＳ Ｐゴシック"/>
                <a:cs typeface="Arial"/>
                <a:hlinkClick r:id="rId3"/>
              </a:rPr>
              <a:t>robbin@robbinmarcusmusic.com</a:t>
            </a:r>
            <a:endParaRPr lang="en-US" dirty="0"/>
          </a:p>
          <a:p>
            <a:r>
              <a:rPr lang="en-US" b="1" dirty="0">
                <a:latin typeface="Arial"/>
                <a:ea typeface="ＭＳ Ｐゴシック"/>
                <a:cs typeface="Arial"/>
              </a:rPr>
              <a:t>Website:</a:t>
            </a:r>
            <a:r>
              <a:rPr lang="en-US" dirty="0">
                <a:latin typeface="Arial"/>
                <a:ea typeface="ＭＳ Ｐゴシック"/>
                <a:cs typeface="Arial"/>
              </a:rPr>
              <a:t> </a:t>
            </a:r>
            <a:r>
              <a:rPr lang="en-US" dirty="0">
                <a:latin typeface="Arial"/>
                <a:ea typeface="ＭＳ Ｐゴシック"/>
                <a:cs typeface="Arial"/>
                <a:hlinkClick r:id="rId4"/>
              </a:rPr>
              <a:t>https://www.robbinlmarcus.com/alexander-technique.html</a:t>
            </a:r>
            <a:endParaRPr lang="en-US" dirty="0"/>
          </a:p>
          <a:p>
            <a:r>
              <a:rPr lang="en-US" b="1" dirty="0">
                <a:latin typeface="Arial"/>
                <a:ea typeface="ＭＳ Ｐゴシック"/>
                <a:cs typeface="Arial"/>
              </a:rPr>
              <a:t>Facebook: </a:t>
            </a:r>
            <a:r>
              <a:rPr lang="en-US" dirty="0">
                <a:solidFill>
                  <a:srgbClr val="3C8C93"/>
                </a:solidFill>
                <a:latin typeface="Arial"/>
                <a:ea typeface="ＭＳ Ｐゴシック"/>
                <a:cs typeface="Arial"/>
              </a:rPr>
              <a:t>www.facebook.com/AlexanderTDecatur</a:t>
            </a:r>
            <a:endParaRPr lang="en-US" dirty="0">
              <a:latin typeface="Arial"/>
              <a:ea typeface="ＭＳ Ｐゴシック"/>
              <a:cs typeface="Arial"/>
            </a:endParaRPr>
          </a:p>
          <a:p>
            <a:endParaRPr lang="en-US" b="1" dirty="0"/>
          </a:p>
          <a:p>
            <a:r>
              <a:rPr lang="en-US" b="1" dirty="0">
                <a:latin typeface="Arial"/>
                <a:ea typeface="ＭＳ Ｐゴシック"/>
                <a:cs typeface="Arial"/>
              </a:rPr>
              <a:t>Robbin also teaches piano lessons to students of all ages. She is the Director Emeritus of the George Mason University Summer </a:t>
            </a:r>
            <a:r>
              <a:rPr lang="en-US" b="1" dirty="0" err="1">
                <a:latin typeface="Arial"/>
                <a:ea typeface="ＭＳ Ｐゴシック"/>
                <a:cs typeface="Arial"/>
              </a:rPr>
              <a:t>Kodály</a:t>
            </a:r>
            <a:r>
              <a:rPr lang="en-US" b="1" dirty="0">
                <a:latin typeface="Arial"/>
                <a:ea typeface="ＭＳ Ｐゴシック"/>
                <a:cs typeface="Arial"/>
              </a:rPr>
              <a:t> Program.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182319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8229600" cy="5181600"/>
          </a:xfrm>
        </p:spPr>
        <p:txBody>
          <a:bodyPr/>
          <a:lstStyle/>
          <a:p>
            <a:pPr algn="ctr">
              <a:buNone/>
            </a:pPr>
            <a:r>
              <a:rPr lang="en-US" b="1" dirty="0">
                <a:latin typeface="Arial" charset="0"/>
                <a:cs typeface="Arial" charset="0"/>
              </a:rPr>
              <a:t>More Alexander Technique Information</a:t>
            </a:r>
          </a:p>
          <a:p>
            <a:pPr>
              <a:buNone/>
            </a:pPr>
            <a:endParaRPr lang="en-US" sz="2000" b="1" dirty="0">
              <a:latin typeface="Arial" charset="0"/>
              <a:cs typeface="Arial" charset="0"/>
            </a:endParaRPr>
          </a:p>
          <a:p>
            <a:pPr>
              <a:buNone/>
            </a:pPr>
            <a:r>
              <a:rPr lang="en-US" sz="2000" b="1" dirty="0">
                <a:latin typeface="Arial" charset="0"/>
                <a:cs typeface="Arial" charset="0"/>
              </a:rPr>
              <a:t>Alexander Technique Informational Websites:</a:t>
            </a:r>
          </a:p>
          <a:p>
            <a:pPr>
              <a:buNone/>
            </a:pPr>
            <a:r>
              <a:rPr lang="en-US" sz="2000" b="1" dirty="0">
                <a:latin typeface="Arial" charset="0"/>
                <a:cs typeface="Arial" charset="0"/>
                <a:hlinkClick r:id="rId3"/>
              </a:rPr>
              <a:t>www.alexandertechnique.com</a:t>
            </a:r>
            <a:endParaRPr lang="en-US" sz="2000" b="1" dirty="0">
              <a:latin typeface="Arial" charset="0"/>
              <a:cs typeface="Arial" charset="0"/>
            </a:endParaRPr>
          </a:p>
          <a:p>
            <a:pPr>
              <a:buNone/>
            </a:pPr>
            <a:r>
              <a:rPr lang="en-US" sz="2000" b="1" dirty="0">
                <a:latin typeface="Arial" charset="0"/>
                <a:cs typeface="Arial" charset="0"/>
                <a:hlinkClick r:id="rId4"/>
              </a:rPr>
              <a:t>www.robbinlmarcus.com/alexander-technique.html</a:t>
            </a:r>
            <a:endParaRPr lang="en-US" sz="2000" b="1" dirty="0">
              <a:latin typeface="Arial" charset="0"/>
              <a:cs typeface="Arial" charset="0"/>
            </a:endParaRPr>
          </a:p>
          <a:p>
            <a:pPr>
              <a:buNone/>
            </a:pPr>
            <a:endParaRPr lang="en-US" sz="2000" b="1" dirty="0">
              <a:latin typeface="Arial" charset="0"/>
              <a:cs typeface="Arial" charset="0"/>
            </a:endParaRPr>
          </a:p>
          <a:p>
            <a:pPr>
              <a:buNone/>
            </a:pPr>
            <a:r>
              <a:rPr lang="en-US" sz="2000" b="1" dirty="0">
                <a:latin typeface="Arial" charset="0"/>
                <a:cs typeface="Arial" charset="0"/>
              </a:rPr>
              <a:t>Robbin on Facebook:</a:t>
            </a:r>
            <a:r>
              <a:rPr lang="en-US" sz="2000" b="1" dirty="0">
                <a:solidFill>
                  <a:srgbClr val="3C8C93"/>
                </a:solidFill>
                <a:latin typeface="Arial" charset="0"/>
                <a:cs typeface="Arial" charset="0"/>
              </a:rPr>
              <a:t> </a:t>
            </a:r>
            <a:r>
              <a:rPr lang="en-US" sz="2000" b="1" dirty="0" err="1">
                <a:solidFill>
                  <a:srgbClr val="3C8C93"/>
                </a:solidFill>
                <a:latin typeface="Arial" charset="0"/>
                <a:cs typeface="Arial" charset="0"/>
              </a:rPr>
              <a:t>www.facebook.com</a:t>
            </a:r>
            <a:r>
              <a:rPr lang="en-US" sz="2000" b="1" dirty="0">
                <a:solidFill>
                  <a:srgbClr val="3C8C93"/>
                </a:solidFill>
                <a:latin typeface="Arial" charset="0"/>
                <a:cs typeface="Arial" charset="0"/>
              </a:rPr>
              <a:t>/</a:t>
            </a:r>
            <a:r>
              <a:rPr lang="en-US" sz="2000" b="1" dirty="0" err="1">
                <a:solidFill>
                  <a:srgbClr val="3C8C93"/>
                </a:solidFill>
                <a:latin typeface="Arial" charset="0"/>
                <a:cs typeface="Arial" charset="0"/>
              </a:rPr>
              <a:t>AlexanderTDecatur</a:t>
            </a:r>
            <a:endParaRPr lang="en-US" sz="2000" b="1" dirty="0">
              <a:solidFill>
                <a:srgbClr val="3C8C93"/>
              </a:solidFill>
              <a:latin typeface="Arial" charset="0"/>
              <a:cs typeface="Arial" charset="0"/>
            </a:endParaRPr>
          </a:p>
          <a:p>
            <a:pPr>
              <a:buNone/>
            </a:pPr>
            <a:endParaRPr lang="en-US" sz="2000" b="1" dirty="0">
              <a:latin typeface="Arial" charset="0"/>
              <a:cs typeface="Arial" charset="0"/>
            </a:endParaRPr>
          </a:p>
          <a:p>
            <a:pPr>
              <a:buNone/>
            </a:pPr>
            <a:r>
              <a:rPr lang="en-US" sz="2000" b="1" dirty="0">
                <a:latin typeface="Arial" charset="0"/>
                <a:cs typeface="Arial" charset="0"/>
              </a:rPr>
              <a:t>Alexander Technique International</a:t>
            </a:r>
          </a:p>
          <a:p>
            <a:pPr>
              <a:buNone/>
            </a:pPr>
            <a:r>
              <a:rPr lang="en-US" sz="2000" b="1" dirty="0">
                <a:latin typeface="Arial" charset="0"/>
                <a:cs typeface="Arial" charset="0"/>
              </a:rPr>
              <a:t>     </a:t>
            </a:r>
            <a:r>
              <a:rPr lang="en-US" sz="2000" b="1" dirty="0">
                <a:solidFill>
                  <a:srgbClr val="3C8C93"/>
                </a:solidFill>
                <a:latin typeface="Arial" charset="0"/>
                <a:cs typeface="Arial" charset="0"/>
              </a:rPr>
              <a:t>www. </a:t>
            </a:r>
            <a:r>
              <a:rPr lang="en-US" sz="2000" b="1" dirty="0">
                <a:solidFill>
                  <a:srgbClr val="3C8C93"/>
                </a:solidFill>
                <a:latin typeface="Arial" charset="0"/>
                <a:cs typeface="Arial" charset="0"/>
                <a:hlinkClick r:id="rId5"/>
              </a:rPr>
              <a:t>https://www.ati-net.com/index.php</a:t>
            </a:r>
            <a:endParaRPr lang="en-US" sz="2000" b="1" dirty="0">
              <a:solidFill>
                <a:srgbClr val="3C8C93"/>
              </a:solidFill>
              <a:latin typeface="Arial" charset="0"/>
              <a:cs typeface="Arial" charset="0"/>
            </a:endParaRPr>
          </a:p>
          <a:p>
            <a:pPr>
              <a:buNone/>
            </a:pPr>
            <a:endParaRPr lang="en-US" sz="2000" b="1" dirty="0">
              <a:latin typeface="Arial" charset="0"/>
              <a:cs typeface="Arial" charset="0"/>
            </a:endParaRP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5105400" y="0"/>
            <a:ext cx="3657600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latin typeface="Georgia" charset="0"/>
                <a:ea typeface="GungsuhChe" charset="0"/>
                <a:cs typeface="Aharoni" charset="0"/>
              </a:rPr>
              <a:t>Robbin L Marcus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b="1">
                <a:latin typeface="Georgia" charset="0"/>
                <a:ea typeface="GungsuhChe" charset="0"/>
                <a:cs typeface="Aharoni" charset="0"/>
                <a:hlinkClick r:id="rId6"/>
              </a:rPr>
              <a:t>www.RobbinLMarcus.com</a:t>
            </a:r>
            <a:endParaRPr lang="en-US" b="1">
              <a:latin typeface="Georgia" charset="0"/>
              <a:ea typeface="GungsuhChe" charset="0"/>
              <a:cs typeface="Aharoni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b="1">
                <a:latin typeface="Georgia" charset="0"/>
                <a:ea typeface="GungsuhChe" charset="0"/>
                <a:cs typeface="Aharoni" charset="0"/>
              </a:rPr>
              <a:t>RobbinLMarcus@gmail.com</a:t>
            </a:r>
          </a:p>
          <a:p>
            <a:pPr algn="ctr" eaLnBrk="1" hangingPunct="1">
              <a:spcBef>
                <a:spcPct val="50000"/>
              </a:spcBef>
            </a:pPr>
            <a:endParaRPr lang="en-US" b="1">
              <a:latin typeface="Georgia" charset="0"/>
              <a:ea typeface="GungsuhChe" charset="0"/>
              <a:cs typeface="Aharoni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033EA4-3098-4243-94E0-125C13370D57}"/>
              </a:ext>
            </a:extLst>
          </p:cNvPr>
          <p:cNvSpPr txBox="1"/>
          <p:nvPr/>
        </p:nvSpPr>
        <p:spPr>
          <a:xfrm>
            <a:off x="609600" y="1295400"/>
            <a:ext cx="81534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 </a:t>
            </a:r>
            <a:endParaRPr lang="en-US" dirty="0"/>
          </a:p>
          <a:p>
            <a:r>
              <a:rPr lang="en-US" i="1" dirty="0"/>
              <a:t>This list was generated by music teachers in Robbin Marcus’ </a:t>
            </a:r>
          </a:p>
          <a:p>
            <a:r>
              <a:rPr lang="en-US" i="1" dirty="0"/>
              <a:t>2018 </a:t>
            </a:r>
            <a:r>
              <a:rPr lang="en-US" i="1" u="sng" dirty="0"/>
              <a:t>Alexander Technique for Music Teachers</a:t>
            </a:r>
            <a:r>
              <a:rPr lang="en-US" i="1" dirty="0"/>
              <a:t> summer class at George Mason University in Virginia.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sz="2000" dirty="0"/>
              <a:t>Getting up and down off the floor</a:t>
            </a:r>
          </a:p>
          <a:p>
            <a:r>
              <a:rPr lang="en-US" sz="2000" dirty="0"/>
              <a:t> </a:t>
            </a:r>
          </a:p>
          <a:p>
            <a:r>
              <a:rPr lang="en-US" sz="2000" dirty="0"/>
              <a:t>Teachers and Students sitting </a:t>
            </a:r>
            <a:r>
              <a:rPr lang="en-US" sz="2000" dirty="0" err="1"/>
              <a:t>Criss</a:t>
            </a:r>
            <a:r>
              <a:rPr lang="en-US" sz="2000" dirty="0"/>
              <a:t>-Cross Applesauce</a:t>
            </a:r>
          </a:p>
          <a:p>
            <a:endParaRPr lang="en-US" sz="2000" dirty="0"/>
          </a:p>
          <a:p>
            <a:r>
              <a:rPr lang="en-US" sz="2000" dirty="0"/>
              <a:t>Numbness While Sitting on the Floor</a:t>
            </a:r>
          </a:p>
          <a:p>
            <a:r>
              <a:rPr lang="en-US" sz="2000" dirty="0"/>
              <a:t>  </a:t>
            </a:r>
          </a:p>
          <a:p>
            <a:r>
              <a:rPr lang="en-US" sz="2000" dirty="0"/>
              <a:t>Standing on a concrete/tile floor all day</a:t>
            </a:r>
          </a:p>
          <a:p>
            <a:r>
              <a:rPr lang="en-US" sz="2000" dirty="0"/>
              <a:t> </a:t>
            </a:r>
          </a:p>
          <a:p>
            <a:r>
              <a:rPr lang="en-US" sz="2000" dirty="0"/>
              <a:t>Playing a song over and over on the piano </a:t>
            </a:r>
          </a:p>
          <a:p>
            <a:r>
              <a:rPr lang="en-US" sz="2000" dirty="0"/>
              <a:t> </a:t>
            </a:r>
          </a:p>
          <a:p>
            <a:r>
              <a:rPr lang="en-US" sz="2000" dirty="0"/>
              <a:t>Tense shoulders from computer work</a:t>
            </a:r>
          </a:p>
          <a:p>
            <a:r>
              <a:rPr lang="en-US" sz="2000" dirty="0"/>
              <a:t> </a:t>
            </a:r>
          </a:p>
          <a:p>
            <a:r>
              <a:rPr lang="en-US" sz="2000" dirty="0"/>
              <a:t>Neck pain and tension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6C6F57-2B46-D848-A4A5-AE37146A6ED9}"/>
              </a:ext>
            </a:extLst>
          </p:cNvPr>
          <p:cNvSpPr txBox="1"/>
          <p:nvPr/>
        </p:nvSpPr>
        <p:spPr>
          <a:xfrm>
            <a:off x="5257800" y="0"/>
            <a:ext cx="38365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Class Generated list of Issues </a:t>
            </a:r>
          </a:p>
          <a:p>
            <a:r>
              <a:rPr lang="en-US" sz="2400" b="1" dirty="0"/>
              <a:t>Music Teachers Face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397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032FAE-A2BF-634D-8677-7EEBAAF460AE}"/>
              </a:ext>
            </a:extLst>
          </p:cNvPr>
          <p:cNvSpPr txBox="1"/>
          <p:nvPr/>
        </p:nvSpPr>
        <p:spPr>
          <a:xfrm>
            <a:off x="762000" y="1828800"/>
            <a:ext cx="7181902" cy="4647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Singing all day, clenching jaw TMJ</a:t>
            </a:r>
          </a:p>
          <a:p>
            <a:r>
              <a:rPr lang="en-US" sz="2000" dirty="0"/>
              <a:t> </a:t>
            </a:r>
          </a:p>
          <a:p>
            <a:r>
              <a:rPr lang="en-US" sz="2000" dirty="0"/>
              <a:t>Tongue Tension and hoarseness</a:t>
            </a:r>
          </a:p>
          <a:p>
            <a:endParaRPr lang="en-US" sz="2000" dirty="0"/>
          </a:p>
          <a:p>
            <a:r>
              <a:rPr lang="en-US" sz="2000" dirty="0"/>
              <a:t>Staying relaxed while conducting</a:t>
            </a:r>
          </a:p>
          <a:p>
            <a:endParaRPr lang="en-US" sz="2000" dirty="0"/>
          </a:p>
          <a:p>
            <a:r>
              <a:rPr lang="en-US" sz="2000" dirty="0"/>
              <a:t>Lifting instruments up and down</a:t>
            </a:r>
          </a:p>
          <a:p>
            <a:endParaRPr lang="en-US" sz="2000" dirty="0"/>
          </a:p>
          <a:p>
            <a:r>
              <a:rPr lang="en-US" sz="2000" dirty="0"/>
              <a:t>Ways to modify playing technique for various size instruments</a:t>
            </a:r>
          </a:p>
          <a:p>
            <a:endParaRPr lang="en-US" sz="2000" dirty="0"/>
          </a:p>
          <a:p>
            <a:r>
              <a:rPr lang="en-US" sz="2000" dirty="0"/>
              <a:t>Recorder playing posture (students)</a:t>
            </a:r>
          </a:p>
          <a:p>
            <a:r>
              <a:rPr lang="en-US" sz="2000" dirty="0"/>
              <a:t> </a:t>
            </a:r>
          </a:p>
          <a:p>
            <a:r>
              <a:rPr lang="en-US" sz="2000" dirty="0"/>
              <a:t>Loading and unloading/lifting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03DCBC-BFC0-C043-8911-61EA5A10DBBE}"/>
              </a:ext>
            </a:extLst>
          </p:cNvPr>
          <p:cNvSpPr txBox="1"/>
          <p:nvPr/>
        </p:nvSpPr>
        <p:spPr>
          <a:xfrm>
            <a:off x="5181600" y="152400"/>
            <a:ext cx="3898824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Class Generated list of Issues </a:t>
            </a:r>
          </a:p>
          <a:p>
            <a:r>
              <a:rPr lang="en-US" sz="2000" b="1" dirty="0"/>
              <a:t>Music Teachers Face</a:t>
            </a:r>
            <a:endParaRPr lang="en-US" sz="2000" dirty="0"/>
          </a:p>
          <a:p>
            <a:r>
              <a:rPr lang="en-US" dirty="0"/>
              <a:t>(Continued)</a:t>
            </a:r>
          </a:p>
        </p:txBody>
      </p:sp>
    </p:spTree>
    <p:extLst>
      <p:ext uri="{BB962C8B-B14F-4D97-AF65-F5344CB8AC3E}">
        <p14:creationId xmlns:p14="http://schemas.microsoft.com/office/powerpoint/2010/main" val="3655930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 bwMode="auto">
          <a:xfrm>
            <a:off x="5181600" y="0"/>
            <a:ext cx="3505200" cy="141763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b="1" dirty="0">
                <a:latin typeface="Arial" charset="0"/>
                <a:cs typeface="Arial" charset="0"/>
              </a:rPr>
              <a:t>Natural poise and grace</a:t>
            </a:r>
          </a:p>
        </p:txBody>
      </p:sp>
      <p:pic>
        <p:nvPicPr>
          <p:cNvPr id="3" name="Picture 2" descr="Jaden pia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1" t="15904" r="1365" b="6536"/>
          <a:stretch/>
        </p:blipFill>
        <p:spPr>
          <a:xfrm>
            <a:off x="3581400" y="1371600"/>
            <a:ext cx="4721412" cy="531905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 bwMode="auto">
          <a:xfrm>
            <a:off x="5181600" y="0"/>
            <a:ext cx="3505200" cy="141763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b="1" dirty="0">
                <a:latin typeface="Arial" charset="0"/>
                <a:cs typeface="Arial" charset="0"/>
              </a:rPr>
              <a:t>Head balanced on top of spine</a:t>
            </a:r>
          </a:p>
        </p:txBody>
      </p:sp>
      <p:pic>
        <p:nvPicPr>
          <p:cNvPr id="2" name="Picture 1" descr="Susanna library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6" t="27234" r="6153" b="10239"/>
          <a:stretch/>
        </p:blipFill>
        <p:spPr>
          <a:xfrm>
            <a:off x="2032000" y="1718234"/>
            <a:ext cx="5020235" cy="428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491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9145_10151703369226917_798874598_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7200"/>
            <a:ext cx="8741025" cy="579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xfrm>
            <a:off x="5257800" y="152400"/>
            <a:ext cx="3429000" cy="126523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dirty="0" err="1">
                <a:latin typeface="Arial" charset="0"/>
                <a:cs typeface="Arial" charset="0"/>
              </a:rPr>
              <a:t>Criss</a:t>
            </a:r>
            <a:r>
              <a:rPr lang="en-US" sz="3200" dirty="0">
                <a:latin typeface="Arial" charset="0"/>
                <a:cs typeface="Arial" charset="0"/>
              </a:rPr>
              <a:t>-Cross Problem-Sauce</a:t>
            </a:r>
          </a:p>
        </p:txBody>
      </p:sp>
      <p:pic>
        <p:nvPicPr>
          <p:cNvPr id="2" name="Picture 1" descr="DSC_9239-199x3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76800" y="1676400"/>
            <a:ext cx="3060700" cy="469032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269200"/>
              </p:ext>
            </p:extLst>
          </p:nvPr>
        </p:nvGraphicFramePr>
        <p:xfrm>
          <a:off x="533400" y="2590800"/>
          <a:ext cx="3352800" cy="2011680"/>
        </p:xfrm>
        <a:graphic>
          <a:graphicData uri="http://schemas.openxmlformats.org/drawingml/2006/table">
            <a:tbl>
              <a:tblPr/>
              <a:tblGrid>
                <a:gridCol w="335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8308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Head is not balanced on top of spine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Note Rounded back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Child is rotated back off of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sitz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bones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8" name="Curved Connector 7"/>
          <p:cNvCxnSpPr/>
          <p:nvPr/>
        </p:nvCxnSpPr>
        <p:spPr>
          <a:xfrm>
            <a:off x="3780865" y="4109571"/>
            <a:ext cx="685800" cy="685800"/>
          </a:xfrm>
          <a:prstGeom prst="curvedConnector3">
            <a:avLst/>
          </a:prstGeom>
          <a:ln>
            <a:tailEnd type="triangle" w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276600" y="3505200"/>
            <a:ext cx="1219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886200" y="2514600"/>
            <a:ext cx="9144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4008_10151717410871917_2135122756_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70" y="152400"/>
            <a:ext cx="8751130" cy="652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792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0"/>
            <a:ext cx="3657600" cy="1143000"/>
          </a:xfrm>
        </p:spPr>
        <p:txBody>
          <a:bodyPr/>
          <a:lstStyle/>
          <a:p>
            <a:r>
              <a:rPr lang="en-US" dirty="0"/>
              <a:t>Adulthood</a:t>
            </a:r>
          </a:p>
        </p:txBody>
      </p:sp>
      <p:pic>
        <p:nvPicPr>
          <p:cNvPr id="3" name="Picture 2" descr="images.jpe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752600"/>
            <a:ext cx="6474840" cy="44439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7797694"/>
      </p:ext>
    </p:extLst>
  </p:cSld>
  <p:clrMapOvr>
    <a:masterClrMapping/>
  </p:clrMapOvr>
</p:sld>
</file>

<file path=ppt/theme/theme1.xml><?xml version="1.0" encoding="utf-8"?>
<a:theme xmlns:a="http://schemas.openxmlformats.org/drawingml/2006/main" name="my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 template.potx</Template>
  <TotalTime>10181</TotalTime>
  <Words>555</Words>
  <Application>Microsoft Macintosh PowerPoint</Application>
  <PresentationFormat>Letter Paper (8.5x11 in)</PresentationFormat>
  <Paragraphs>130</Paragraphs>
  <Slides>19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Georgia</vt:lpstr>
      <vt:lpstr>my template</vt:lpstr>
      <vt:lpstr>Photo Editor Photo</vt:lpstr>
      <vt:lpstr>PowerPoint Presentation</vt:lpstr>
      <vt:lpstr>PowerPoint Presentation</vt:lpstr>
      <vt:lpstr>PowerPoint Presentation</vt:lpstr>
      <vt:lpstr>Natural poise and grace</vt:lpstr>
      <vt:lpstr>Head balanced on top of spine</vt:lpstr>
      <vt:lpstr>PowerPoint Presentation</vt:lpstr>
      <vt:lpstr>Criss-Cross Problem-Sauce</vt:lpstr>
      <vt:lpstr>PowerPoint Presentation</vt:lpstr>
      <vt:lpstr>Adulthood</vt:lpstr>
      <vt:lpstr>Spine Health =  10 lbs of pressure per inch</vt:lpstr>
      <vt:lpstr>Where and how we spend our time</vt:lpstr>
      <vt:lpstr>Alternatives:</vt:lpstr>
      <vt:lpstr>Alternatives:</vt:lpstr>
      <vt:lpstr>Alternatives:</vt:lpstr>
      <vt:lpstr>Alternatives:</vt:lpstr>
      <vt:lpstr>Alternatives:</vt:lpstr>
      <vt:lpstr>PowerPoint Presentation</vt:lpstr>
      <vt:lpstr>About  Robbin Marcus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KINDERGARTEN *_&gt; FIRST SECOND THIRD Robbin L. Marcus IMPROVISATION ACTIVITI ES: General Grade Level . Rhymes (To Market, Jelly, Alligator Pie) t Question and Answer Activities - ask questions which need more than one word answers. Rain Rain Go Away Walking in the Green Grass Bluebells Cockleshells Rhythm lmprovisation - change one beat Melodic lmprovisation (slm or smd) question and answer form, one note change Charlie Over the Ocean Mary Wore A Red Dress Melodic Pattern Dictation (teacher directed) on felt staff Melodic Pattern Dictation of improvised patterns on felt staff Filling in "missing measures" in rhythmic exercises - memorizing improvised patterns Structured composition</dc:title>
  <dc:creator>Fern</dc:creator>
  <cp:lastModifiedBy>Robbin Schaffer</cp:lastModifiedBy>
  <cp:revision>238</cp:revision>
  <cp:lastPrinted>2019-02-22T18:19:31Z</cp:lastPrinted>
  <dcterms:created xsi:type="dcterms:W3CDTF">2012-10-19T14:54:15Z</dcterms:created>
  <dcterms:modified xsi:type="dcterms:W3CDTF">2021-02-01T18:02:46Z</dcterms:modified>
</cp:coreProperties>
</file>